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23" r:id="rId3"/>
    <p:sldId id="308" r:id="rId4"/>
    <p:sldId id="321" r:id="rId5"/>
    <p:sldId id="309" r:id="rId6"/>
    <p:sldId id="276" r:id="rId7"/>
    <p:sldId id="307" r:id="rId8"/>
    <p:sldId id="312" r:id="rId9"/>
    <p:sldId id="313" r:id="rId10"/>
    <p:sldId id="314" r:id="rId11"/>
    <p:sldId id="31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CC00"/>
    <a:srgbClr val="008000"/>
    <a:srgbClr val="F22F0E"/>
    <a:srgbClr val="990033"/>
    <a:srgbClr val="003300"/>
    <a:srgbClr val="D7783D"/>
    <a:srgbClr val="CC3300"/>
    <a:srgbClr val="BF3B17"/>
    <a:srgbClr val="001A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118" autoAdjust="0"/>
    <p:restoredTop sz="90681" autoAdjust="0"/>
  </p:normalViewPr>
  <p:slideViewPr>
    <p:cSldViewPr>
      <p:cViewPr>
        <p:scale>
          <a:sx n="80" d="100"/>
          <a:sy n="80" d="100"/>
        </p:scale>
        <p:origin x="-2490" y="-546"/>
      </p:cViewPr>
      <p:guideLst>
        <p:guide orient="horz" pos="2251"/>
        <p:guide orient="horz" pos="1298"/>
        <p:guide orient="horz" pos="3203"/>
        <p:guide pos="2880"/>
        <p:guide pos="748"/>
        <p:guide pos="5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5E843-09C2-45B7-A5A1-9C6472DE5861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95B00-DDE4-40CD-A4D1-3B78147C2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95B00-DDE4-40CD-A4D1-3B78147C2CB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95B00-DDE4-40CD-A4D1-3B78147C2CB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95B00-DDE4-40CD-A4D1-3B78147C2CB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AACE4-5EED-48BA-A7EE-C64483C289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821A0-0283-402B-8ECA-F92CDE7295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A2631-E008-4F76-B68E-CFE216E804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4FE88-0065-41BC-8D67-8124AECE7B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E63B1-E3E9-463C-8CF0-90A5C86B9A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1704D-CF20-4140-82CD-F528F231A5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2C9DF-C4A2-49FE-AFEA-BBEF038BDC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7FA3F-A9FA-4070-ABCD-48D728DB04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B18AD-B739-415F-847E-038AE14E7B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014EE-29FE-4611-B849-9D9B49DB6F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AC036-8320-4DD7-ADB2-AEA3604895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rgbClr val="FFC000">
                <a:alpha val="3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F945154-AB6B-4348-9C82-AADD7A727B3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71472" y="2214554"/>
            <a:ext cx="8572528" cy="3643338"/>
          </a:xfrm>
        </p:spPr>
        <p:txBody>
          <a:bodyPr/>
          <a:lstStyle/>
          <a:p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Социальный проект</a:t>
            </a:r>
          </a:p>
          <a:p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ШСУ</a:t>
            </a:r>
          </a:p>
          <a:p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«Декада вежливости» </a:t>
            </a:r>
            <a:endParaRPr lang="ru-RU" sz="36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990033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90033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МБОУ «СОШ №60»</a:t>
            </a:r>
            <a:endParaRPr lang="ru-RU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990033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9" name="Рисунок 8" descr="flag_g_nab_ce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7272" y="428614"/>
            <a:ext cx="1893092" cy="1262061"/>
          </a:xfrm>
          <a:prstGeom prst="rect">
            <a:avLst/>
          </a:prstGeom>
        </p:spPr>
      </p:pic>
      <p:pic>
        <p:nvPicPr>
          <p:cNvPr id="10" name="Рисунок 9" descr="флаг тат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6578" y="428604"/>
            <a:ext cx="1857388" cy="12393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0232" y="4143380"/>
            <a:ext cx="5929354" cy="113877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6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4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5786454"/>
            <a:ext cx="4213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Набережные Челны </a:t>
            </a:r>
          </a:p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2019</a:t>
            </a:r>
            <a:endParaRPr lang="ru-RU" sz="14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643966" cy="85725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Бюджет проекта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00100" y="4786322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571472" y="714356"/>
            <a:ext cx="8572528" cy="500066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8000"/>
                </a:solidFill>
              </a:rPr>
              <a:t>Финансовые ресурсы</a:t>
            </a:r>
            <a:endParaRPr lang="ru-RU" sz="2000" b="1" dirty="0">
              <a:solidFill>
                <a:srgbClr val="008000"/>
              </a:solidFill>
            </a:endParaRPr>
          </a:p>
        </p:txBody>
      </p:sp>
      <p:graphicFrame>
        <p:nvGraphicFramePr>
          <p:cNvPr id="12" name="Group 101"/>
          <p:cNvGraphicFramePr>
            <a:graphicFrameLocks noGrp="1"/>
          </p:cNvGraphicFramePr>
          <p:nvPr/>
        </p:nvGraphicFramePr>
        <p:xfrm>
          <a:off x="857224" y="1144370"/>
          <a:ext cx="7858180" cy="5072098"/>
        </p:xfrm>
        <a:graphic>
          <a:graphicData uri="http://schemas.openxmlformats.org/drawingml/2006/table">
            <a:tbl>
              <a:tblPr/>
              <a:tblGrid>
                <a:gridCol w="2701249"/>
                <a:gridCol w="1637121"/>
                <a:gridCol w="1309697"/>
                <a:gridCol w="2210113"/>
              </a:tblGrid>
              <a:tr h="133361"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статьи расходов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Сумма, руб.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Примечание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706"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1.Призы и подарки, грамоты и дипломы классам, победившим в конкурсах Вежливости.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2. Листовки с призывом о вежливом отношении друг к другу.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по количеству конкурсов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100шт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3000 руб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1000руб.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Заработать: 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организовать сбор макулатуры, 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501122" cy="85723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990033"/>
                </a:solidFill>
              </a:rPr>
              <a:t>Прогнозируемые результаты</a:t>
            </a:r>
            <a:endParaRPr lang="ru-RU" sz="32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00100" y="4786322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graphicFrame>
        <p:nvGraphicFramePr>
          <p:cNvPr id="9" name="Group 86"/>
          <p:cNvGraphicFramePr>
            <a:graphicFrameLocks noGrp="1"/>
          </p:cNvGraphicFramePr>
          <p:nvPr/>
        </p:nvGraphicFramePr>
        <p:xfrm>
          <a:off x="785786" y="774463"/>
          <a:ext cx="7272808" cy="5500726"/>
        </p:xfrm>
        <a:graphic>
          <a:graphicData uri="http://schemas.openxmlformats.org/drawingml/2006/table">
            <a:tbl>
              <a:tblPr/>
              <a:tblGrid>
                <a:gridCol w="1859265"/>
                <a:gridCol w="2101175"/>
                <a:gridCol w="3312368"/>
              </a:tblGrid>
              <a:tr h="801613">
                <a:tc>
                  <a:txBody>
                    <a:bodyPr/>
                    <a:lstStyle/>
                    <a:p>
                      <a:pPr marL="0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CYR" charset="-52"/>
                          <a:cs typeface="Times New Roman" pitchFamily="18" charset="0"/>
                        </a:rPr>
                        <a:t>Ожидаемый результат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CYR" charset="-52"/>
                          <a:cs typeface="Times New Roman" pitchFamily="18" charset="0"/>
                        </a:rPr>
                        <a:t>Метод отслеживания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CYR" charset="-52"/>
                          <a:cs typeface="Times New Roman" pitchFamily="18" charset="0"/>
                        </a:rPr>
                        <a:t>Критерий </a:t>
                      </a:r>
                    </a:p>
                    <a:p>
                      <a:pPr marL="0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CYR" charset="-52"/>
                          <a:cs typeface="Times New Roman" pitchFamily="18" charset="0"/>
                        </a:rPr>
                        <a:t>эффективности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9113"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Повышение уровня культуры в целом по 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школе.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Мониторинг 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уровня воспитанности среди учащихся 6-7 классов по системе «</a:t>
                      </a:r>
                      <a:r>
                        <a:rPr kumimoji="0" lang="ru-RU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Эффектон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» совместно с педагогом-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психоло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гом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rgbClr val="C00000"/>
                          </a:solidFill>
                        </a:rPr>
                        <a:t> Количественные</a:t>
                      </a:r>
                      <a:r>
                        <a:rPr lang="ru-RU" sz="1400" b="1" i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</a:rPr>
                        <a:t>показатели: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="1" i="1" smtClean="0"/>
                        <a:t> отсутствие </a:t>
                      </a:r>
                      <a:r>
                        <a:rPr lang="ru-RU" sz="1400" b="1" i="1" dirty="0" smtClean="0"/>
                        <a:t>конфликтов между учащимся</a:t>
                      </a:r>
                      <a:r>
                        <a:rPr lang="ru-RU" sz="1400" b="1" i="1" baseline="0" dirty="0" smtClean="0"/>
                        <a:t> 6-7 классов.</a:t>
                      </a:r>
                      <a:endParaRPr lang="ru-RU" sz="1400" b="1" i="1" dirty="0" smtClean="0"/>
                    </a:p>
                    <a:p>
                      <a:pPr>
                        <a:buFontTx/>
                        <a:buNone/>
                      </a:pPr>
                      <a:endParaRPr lang="ru-RU" sz="1400" b="1" i="1" dirty="0" smtClean="0">
                        <a:solidFill>
                          <a:srgbClr val="C00000"/>
                        </a:solidFill>
                      </a:endParaRPr>
                    </a:p>
                    <a:p>
                      <a:pPr>
                        <a:buFontTx/>
                        <a:buNone/>
                      </a:pP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</a:rPr>
                        <a:t>Качественные  показатели: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="1" i="1" dirty="0" smtClean="0"/>
                        <a:t>повышение уровня сознательности, развитие моральных качеств личности среди учащихся.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="1" i="1" dirty="0" smtClean="0"/>
                        <a:t> формирование устойчивого сознательного отношения к правилам</a:t>
                      </a:r>
                      <a:r>
                        <a:rPr lang="ru-RU" sz="1400" b="1" i="1" baseline="0" dirty="0" smtClean="0"/>
                        <a:t> вежливости </a:t>
                      </a:r>
                      <a:r>
                        <a:rPr lang="ru-RU" sz="1400" b="1" i="1" dirty="0" smtClean="0"/>
                        <a:t>.</a:t>
                      </a:r>
                      <a:endParaRPr lang="ru-RU" sz="1400" dirty="0" smtClean="0">
                        <a:solidFill>
                          <a:srgbClr val="C00000"/>
                        </a:solidFill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39702"/>
            <a:ext cx="7858180" cy="106047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Руководители  </a:t>
            </a:r>
            <a:br>
              <a:rPr lang="ru-RU" sz="2400" b="1" dirty="0" smtClean="0">
                <a:solidFill>
                  <a:srgbClr val="006666"/>
                </a:solidFill>
              </a:rPr>
            </a:br>
            <a:r>
              <a:rPr lang="ru-RU" sz="2400" b="1" dirty="0" smtClean="0">
                <a:solidFill>
                  <a:srgbClr val="006666"/>
                </a:solidFill>
              </a:rPr>
              <a:t>социального проекта «Декада вежливости»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71802" y="5003741"/>
            <a:ext cx="36433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Комитет культуры 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00364" y="4263102"/>
            <a:ext cx="3500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Низамова</a:t>
            </a: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Айлина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4293879"/>
            <a:ext cx="32861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Monotype Corsiva" pitchFamily="66" charset="0"/>
              </a:rPr>
              <a:t>     Козлова Анна</a:t>
            </a:r>
            <a:endParaRPr lang="ru-RU" sz="2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901525"/>
            <a:ext cx="38576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Спикер ШСУ</a:t>
            </a:r>
          </a:p>
          <a:p>
            <a:pPr algn="ctr"/>
            <a:r>
              <a:rPr lang="ru-RU" sz="1600" b="1" dirty="0" smtClean="0"/>
              <a:t>МБОУ «СОШ №60»</a:t>
            </a:r>
          </a:p>
          <a:p>
            <a:endParaRPr lang="ru-RU" b="1" dirty="0" smtClean="0"/>
          </a:p>
        </p:txBody>
      </p:sp>
      <p:pic>
        <p:nvPicPr>
          <p:cNvPr id="4" name="Picture 2" descr="C:\Users\Света\Мои документы\Фото 2013-2014 уч год\Педгруппа фото\фото педгруппы 2012г\IMG_4179.JPG"/>
          <p:cNvPicPr>
            <a:picLocks noChangeAspect="1" noChangeArrowheads="1"/>
          </p:cNvPicPr>
          <p:nvPr/>
        </p:nvPicPr>
        <p:blipFill>
          <a:blip r:embed="rId2" cstate="print">
            <a:lum bright="26000" contrast="-16000"/>
          </a:blip>
          <a:srcRect t="9201" r="49566"/>
          <a:stretch>
            <a:fillRect/>
          </a:stretch>
        </p:blipFill>
        <p:spPr bwMode="auto">
          <a:xfrm>
            <a:off x="6572264" y="1585416"/>
            <a:ext cx="2071702" cy="248652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18" name="TextBox 17"/>
          <p:cNvSpPr txBox="1"/>
          <p:nvPr/>
        </p:nvSpPr>
        <p:spPr>
          <a:xfrm>
            <a:off x="6143636" y="4293879"/>
            <a:ext cx="25747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Monotype Corsiva" pitchFamily="66" charset="0"/>
              </a:rPr>
              <a:t>Ефремов </a:t>
            </a:r>
            <a:r>
              <a:rPr lang="ru-RU" sz="2600" b="1" dirty="0" err="1" smtClean="0">
                <a:solidFill>
                  <a:srgbClr val="C00000"/>
                </a:solidFill>
                <a:latin typeface="Monotype Corsiva" pitchFamily="66" charset="0"/>
              </a:rPr>
              <a:t>Артемий</a:t>
            </a:r>
            <a:endParaRPr lang="ru-RU" sz="26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15074" y="4994988"/>
            <a:ext cx="27146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Комитет спорта и здоровья</a:t>
            </a:r>
          </a:p>
        </p:txBody>
      </p:sp>
      <p:pic>
        <p:nvPicPr>
          <p:cNvPr id="3" name="Picture 2" descr="C:\Users\user\Desktop\Главы комитетов\Спикер - Козлова Анна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317903"/>
            <a:ext cx="1857388" cy="2817937"/>
          </a:xfrm>
          <a:prstGeom prst="rect">
            <a:avLst/>
          </a:prstGeom>
          <a:noFill/>
        </p:spPr>
      </p:pic>
      <p:pic>
        <p:nvPicPr>
          <p:cNvPr id="1027" name="Picture 3" descr="C:\Users\user\Desktop\Главы комитетов\PHOTO-2018-10-28-18-19-17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1357298"/>
            <a:ext cx="1928826" cy="2884852"/>
          </a:xfrm>
          <a:prstGeom prst="rect">
            <a:avLst/>
          </a:prstGeom>
          <a:noFill/>
        </p:spPr>
      </p:pic>
      <p:pic>
        <p:nvPicPr>
          <p:cNvPr id="1028" name="Picture 4" descr="C:\Users\user\Desktop\Главы комитетов\IMG_26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1285860"/>
            <a:ext cx="2071702" cy="2743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74638"/>
            <a:ext cx="8858280" cy="6334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Актуальность социального проекта</a:t>
            </a:r>
            <a:endParaRPr lang="ru-RU" sz="2800" b="1" dirty="0">
              <a:solidFill>
                <a:srgbClr val="006666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5786" y="928670"/>
            <a:ext cx="821537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век стремительных скоростей  мы увлекаемся компьютерными технологиями, засиживаемся за компьютерами, не вынимаем наушники из ушей. Всё время торопимся, и пробегая мимо, не замечаем порой друг друга,  не соблюдаем  простых правил  вежливости из которых и складывается  культура человеческого  общения. По наблюдениям ШСУ выяснилось, что учащиеся школы не всегда здороваются друг с другом, с  учителями, не ведущими предметы в их классах, с родителями, приходящими  в школу, с персоналом, и с гостями школы. А так же наблюдается, что в школе имеют место обидные прозвища, факты грубого отношения друг к другу среди учащихся и в школе имеют место потасовки и отмечены драки на почве неприязненного отношения между детьми. Особенно среди  6-7-классников. Не редко неосознанное отношение к правилам культуры и вежливости между подростками приводит к конфликтам, и как следствие, к правонарушениям  учащихся. Этим занимаются учёные-психологи всего мира. Написаны научные трактаты по конфликтологии  и  подростковым взаимоотношениям. Проблема  межличностных отношений  особенно актуальна в школе, где вместе в одном общем коллективе  взаимодействуют ребята самых разных характеров, уровня воспитания, национальной и религиозной принадлежности. ШСУ предлагает  социальный проект  «Декада вежливости»как одно из решений данной проблемы.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71538" y="6093296"/>
            <a:ext cx="628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endParaRPr lang="ru-RU" sz="16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Целевая группа проекта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	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Школьники 6-7 классов, учащиеся, среди которых  чаще всего, в соответствии с протоколами штабов профилактики отмечены конфликты, нецензурная брань и агрессивное поведение.</a:t>
            </a:r>
          </a:p>
          <a:p>
            <a:pPr algn="ctr">
              <a:buNone/>
            </a:pPr>
            <a:endParaRPr lang="ru-RU" sz="2400" u="sng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74638"/>
            <a:ext cx="8858280" cy="1082660"/>
          </a:xfrm>
        </p:spPr>
        <p:txBody>
          <a:bodyPr/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200" b="1" dirty="0" smtClean="0"/>
              <a:t>Основные методы, </a:t>
            </a:r>
            <a:br>
              <a:rPr lang="ru-RU" sz="3200" b="1" dirty="0" smtClean="0"/>
            </a:br>
            <a:r>
              <a:rPr lang="ru-RU" sz="3200" b="1" dirty="0" smtClean="0"/>
              <a:t>используемые в проекте:</a:t>
            </a:r>
            <a:br>
              <a:rPr lang="ru-RU" sz="3200" b="1" dirty="0" smtClean="0"/>
            </a:br>
            <a:endParaRPr lang="ru-RU" sz="3200" b="1" dirty="0">
              <a:solidFill>
                <a:srgbClr val="006666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214290"/>
            <a:ext cx="735811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Словесные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беседы, лекции, диалоги, полемики.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Практические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игры, тренинги, флеш-моб, конкурсы, турниры.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Оценки и контроля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соревнования, психологические тесты, отзывы, анкетирование, презентация видео и фото проектов.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Горизонтальный свиток 10"/>
          <p:cNvSpPr/>
          <p:nvPr/>
        </p:nvSpPr>
        <p:spPr>
          <a:xfrm>
            <a:off x="857224" y="4500570"/>
            <a:ext cx="7786742" cy="1714512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357166"/>
            <a:ext cx="8001056" cy="55155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Цель и задачи  </a:t>
            </a:r>
            <a:endParaRPr lang="ru-RU" sz="3200" b="1" dirty="0">
              <a:solidFill>
                <a:srgbClr val="006666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928670"/>
            <a:ext cx="7632848" cy="3929090"/>
          </a:xfrm>
        </p:spPr>
        <p:txBody>
          <a:bodyPr/>
          <a:lstStyle/>
          <a:p>
            <a:pPr marL="452628" fontAlgn="auto"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ru-RU" sz="1800" b="1" dirty="0" smtClean="0"/>
              <a:t>Цель: </a:t>
            </a:r>
            <a:r>
              <a:rPr lang="ru-RU" sz="1800" b="1" dirty="0" smtClean="0">
                <a:solidFill>
                  <a:srgbClr val="002060"/>
                </a:solidFill>
              </a:rPr>
              <a:t>На основе положительных эмоций обратить внимание учащихся на умение делиться добротой, в </a:t>
            </a:r>
            <a:r>
              <a:rPr lang="ru-RU" sz="1800" b="1" u="sng" dirty="0" smtClean="0">
                <a:solidFill>
                  <a:srgbClr val="002060"/>
                </a:solidFill>
              </a:rPr>
              <a:t>любой </a:t>
            </a:r>
            <a:r>
              <a:rPr lang="ru-RU" sz="1800" b="1" dirty="0" smtClean="0">
                <a:solidFill>
                  <a:srgbClr val="002060"/>
                </a:solidFill>
              </a:rPr>
              <a:t>ситуации использовать вежливые слова, проявлять тактичность, развивать культуру  общения среди учащихся, умение быть внимательными к окружающим.</a:t>
            </a:r>
          </a:p>
          <a:p>
            <a:pPr marL="452628" fontAlgn="auto"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ru-RU" sz="1800" b="1" dirty="0" smtClean="0"/>
              <a:t>Задачи:  </a:t>
            </a:r>
          </a:p>
          <a:p>
            <a:pPr marL="109728" indent="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 -  создание условий для повышения уровня культуры учащихся </a:t>
            </a:r>
          </a:p>
          <a:p>
            <a:pPr marL="109728" indent="0" fontAlgn="auto"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- распределение поручений по подготовке мероприятий в рамках Декады вежливости среди учащихся «группы риска», для вовлечения их в культурную среду</a:t>
            </a:r>
          </a:p>
          <a:p>
            <a:pPr>
              <a:buClr>
                <a:srgbClr val="C00000"/>
              </a:buClr>
              <a:buNone/>
              <a:defRPr/>
            </a:pPr>
            <a:r>
              <a:rPr lang="ru-RU" sz="1600" b="1" dirty="0" smtClean="0">
                <a:solidFill>
                  <a:srgbClr val="00CC00"/>
                </a:solidFill>
              </a:rPr>
              <a:t>     </a:t>
            </a:r>
          </a:p>
          <a:p>
            <a:pPr>
              <a:buClr>
                <a:srgbClr val="C00000"/>
              </a:buClr>
              <a:buNone/>
              <a:defRPr/>
            </a:pPr>
            <a:endParaRPr lang="ru-RU" sz="1600" b="1" dirty="0" smtClean="0">
              <a:solidFill>
                <a:srgbClr val="00CC00"/>
              </a:solidFill>
            </a:endParaRPr>
          </a:p>
          <a:p>
            <a:pPr>
              <a:buClr>
                <a:srgbClr val="C00000"/>
              </a:buClr>
              <a:buNone/>
              <a:defRPr/>
            </a:pPr>
            <a:endParaRPr lang="ru-RU" sz="1600" b="1" dirty="0" smtClean="0">
              <a:solidFill>
                <a:srgbClr val="00CC00"/>
              </a:solidFill>
            </a:endParaRPr>
          </a:p>
          <a:p>
            <a:pPr algn="ctr">
              <a:buClr>
                <a:srgbClr val="C00000"/>
              </a:buClr>
              <a:buNone/>
              <a:defRPr/>
            </a:pPr>
            <a:r>
              <a:rPr lang="ru-RU" sz="1600" b="1" dirty="0" smtClean="0">
                <a:solidFill>
                  <a:srgbClr val="00CC00"/>
                </a:solidFill>
              </a:rPr>
              <a:t>   </a:t>
            </a:r>
            <a:r>
              <a:rPr lang="ru-RU" sz="1800" b="1" dirty="0" smtClean="0">
                <a:solidFill>
                  <a:srgbClr val="660033"/>
                </a:solidFill>
              </a:rPr>
              <a:t>Добиться повышения уровня культуры можно только в среде располагающей к ней</a:t>
            </a:r>
            <a:endParaRPr lang="ru-RU" sz="1800" dirty="0" smtClean="0">
              <a:solidFill>
                <a:srgbClr val="000C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Взаимодействие </a:t>
            </a:r>
            <a:br>
              <a:rPr lang="ru-RU" sz="2800" b="1" dirty="0" smtClean="0">
                <a:solidFill>
                  <a:srgbClr val="006666"/>
                </a:solidFill>
              </a:rPr>
            </a:br>
            <a:r>
              <a:rPr lang="ru-RU" sz="2800" b="1" dirty="0" smtClean="0">
                <a:solidFill>
                  <a:srgbClr val="006666"/>
                </a:solidFill>
              </a:rPr>
              <a:t>с учреждениями города</a:t>
            </a:r>
            <a:endParaRPr lang="ru-RU" sz="28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91880" y="2996952"/>
            <a:ext cx="2124236" cy="1152128"/>
          </a:xfrm>
          <a:prstGeom prst="roundRect">
            <a:avLst>
              <a:gd name="adj" fmla="val 3332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Школьный </a:t>
            </a:r>
          </a:p>
          <a:p>
            <a:pPr algn="ctr"/>
            <a:r>
              <a:rPr lang="ru-RU" dirty="0" smtClean="0"/>
              <a:t>Совет</a:t>
            </a:r>
          </a:p>
          <a:p>
            <a:pPr algn="ctr"/>
            <a:r>
              <a:rPr lang="ru-RU" dirty="0" smtClean="0"/>
              <a:t>учащихся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87450" y="1785926"/>
            <a:ext cx="1812914" cy="1000132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ЦСОН «Доверие»</a:t>
            </a:r>
            <a:endParaRPr lang="ru-RU" dirty="0"/>
          </a:p>
        </p:txBody>
      </p:sp>
      <p:cxnSp>
        <p:nvCxnSpPr>
          <p:cNvPr id="14" name="Прямая со стрелкой 13"/>
          <p:cNvCxnSpPr>
            <a:cxnSpLocks noChangeAspect="1"/>
          </p:cNvCxnSpPr>
          <p:nvPr/>
        </p:nvCxnSpPr>
        <p:spPr>
          <a:xfrm rot="10800000">
            <a:off x="2901414" y="2609324"/>
            <a:ext cx="590466" cy="53164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6000760" y="1785926"/>
            <a:ext cx="1714512" cy="928694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Городской Совет учащихся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>
            <a:cxnSpLocks noChangeAspect="1"/>
          </p:cNvCxnSpPr>
          <p:nvPr/>
        </p:nvCxnSpPr>
        <p:spPr>
          <a:xfrm rot="10800000" flipH="1">
            <a:off x="5637718" y="2609325"/>
            <a:ext cx="590466" cy="53164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3214678" y="1142984"/>
            <a:ext cx="2643206" cy="1143008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ОП №3 «Центральный»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 flipH="1" flipV="1">
            <a:off x="4247033" y="2456507"/>
            <a:ext cx="648346" cy="158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2500298" y="5085606"/>
            <a:ext cx="1357322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ДЮЦ № 14</a:t>
            </a:r>
            <a:endParaRPr lang="ru-RU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rot="16200000" flipH="1">
            <a:off x="4458735" y="4685273"/>
            <a:ext cx="799623" cy="158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785786" y="4357695"/>
            <a:ext cx="1571636" cy="928694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ГДТДиМ</a:t>
            </a:r>
            <a:r>
              <a:rPr lang="ru-RU" dirty="0" smtClean="0"/>
              <a:t> №1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370490" y="4357694"/>
            <a:ext cx="2130600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КДН </a:t>
            </a:r>
          </a:p>
          <a:p>
            <a:pPr algn="ctr"/>
            <a:r>
              <a:rPr lang="ru-RU" dirty="0" smtClean="0"/>
              <a:t>Центрального</a:t>
            </a:r>
          </a:p>
          <a:p>
            <a:pPr algn="ctr"/>
            <a:r>
              <a:rPr lang="ru-RU" dirty="0" smtClean="0"/>
              <a:t>района </a:t>
            </a:r>
            <a:endParaRPr lang="ru-RU" dirty="0"/>
          </a:p>
        </p:txBody>
      </p:sp>
      <p:cxnSp>
        <p:nvCxnSpPr>
          <p:cNvPr id="25" name="Прямая со стрелкой 24"/>
          <p:cNvCxnSpPr>
            <a:cxnSpLocks noChangeAspect="1"/>
          </p:cNvCxnSpPr>
          <p:nvPr/>
        </p:nvCxnSpPr>
        <p:spPr>
          <a:xfrm rot="10800000" flipH="1" flipV="1">
            <a:off x="5696046" y="4000504"/>
            <a:ext cx="590466" cy="53164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755576" y="3033266"/>
            <a:ext cx="1800696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ДЮСШ</a:t>
            </a:r>
          </a:p>
          <a:p>
            <a:pPr algn="ctr"/>
            <a:r>
              <a:rPr lang="ru-RU" dirty="0" smtClean="0"/>
              <a:t>№10 №11, №12</a:t>
            </a:r>
            <a:endParaRPr lang="ru-RU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 flipV="1">
            <a:off x="2699792" y="3572669"/>
            <a:ext cx="648346" cy="158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6659736" y="3033266"/>
            <a:ext cx="1800696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ЦППП «Диалог»</a:t>
            </a:r>
            <a:endParaRPr lang="ru-RU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5867870" y="3573463"/>
            <a:ext cx="648346" cy="158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4071934" y="5143512"/>
            <a:ext cx="2071702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ДДТ №15</a:t>
            </a:r>
            <a:endParaRPr lang="ru-RU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>
            <a:off x="3357554" y="4500570"/>
            <a:ext cx="714380" cy="285752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0800000" flipV="1">
            <a:off x="2428860" y="4071942"/>
            <a:ext cx="1071570" cy="42862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858180" cy="40753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План  реализации проекта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00100" y="4786322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785786" y="928670"/>
          <a:ext cx="8072495" cy="4958587"/>
        </p:xfrm>
        <a:graphic>
          <a:graphicData uri="http://schemas.openxmlformats.org/drawingml/2006/table">
            <a:tbl>
              <a:tblPr/>
              <a:tblGrid>
                <a:gridCol w="4367353"/>
                <a:gridCol w="1260773"/>
                <a:gridCol w="2444369"/>
              </a:tblGrid>
              <a:tr h="357190">
                <a:tc>
                  <a:txBody>
                    <a:bodyPr/>
                    <a:lstStyle/>
                    <a:p>
                      <a:pPr indent="457200" algn="ctr" hangingPunct="0">
                        <a:lnSpc>
                          <a:spcPct val="150000"/>
                        </a:lnSpc>
                      </a:pPr>
                      <a:r>
                        <a:rPr lang="ru-RU" sz="1200" dirty="0"/>
                        <a:t>Мероприятия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 hangingPunct="0">
                        <a:lnSpc>
                          <a:spcPct val="150000"/>
                        </a:lnSpc>
                      </a:pPr>
                      <a:r>
                        <a:rPr lang="ru-RU" sz="1200" dirty="0"/>
                        <a:t>Сроки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 hangingPunct="0">
                        <a:lnSpc>
                          <a:spcPct val="150000"/>
                        </a:lnSpc>
                      </a:pPr>
                      <a:r>
                        <a:rPr lang="ru-RU" sz="1200" dirty="0"/>
                        <a:t>Ответственные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936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/>
                        <a:t>1.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Игровая ситуация «Пароль - Здравствуйте!» В период декады все учащиеся должны здороваться друг с другом, и с окружающими взрослыми. При отсутствии приветствия партнер имеет право опустить черный жетон в копилку вежливости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 smtClean="0"/>
                        <a:t>Ежедневно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err="1" smtClean="0"/>
                        <a:t>Сабирова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Залина,</a:t>
                      </a:r>
                      <a:r>
                        <a:rPr lang="ru-RU" sz="1200" dirty="0" err="1" smtClean="0"/>
                        <a:t>член</a:t>
                      </a:r>
                      <a:r>
                        <a:rPr lang="ru-RU" sz="1200" dirty="0" smtClean="0"/>
                        <a:t> ШСУ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65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Каждый учащийся должен подарить сердечко другому со словами «Ты очень хороший человек!»</a:t>
                      </a:r>
                    </a:p>
                    <a:p>
                      <a:pPr algn="just" hangingPunct="0"/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 smtClean="0"/>
                        <a:t> Ежедневно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dirty="0" smtClean="0"/>
                        <a:t>Ефремов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Артемий</a:t>
                      </a:r>
                      <a:r>
                        <a:rPr lang="ru-RU" sz="1200" baseline="0" dirty="0" smtClean="0"/>
                        <a:t>, </a:t>
                      </a:r>
                      <a:r>
                        <a:rPr lang="ru-RU" sz="1200" dirty="0" smtClean="0"/>
                        <a:t>член ШСУ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26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Дежурные классы на переменах встречают пришедших людей в школу здороваясь.</a:t>
                      </a:r>
                    </a:p>
                    <a:p>
                      <a:pPr algn="just" hangingPunct="0"/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Ежедневно</a:t>
                      </a:r>
                    </a:p>
                    <a:p>
                      <a:pPr algn="ctr" hangingPunct="0"/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err="1" smtClean="0"/>
                        <a:t>Кучина</a:t>
                      </a:r>
                      <a:r>
                        <a:rPr lang="ru-RU" sz="1200" baseline="0" dirty="0" smtClean="0"/>
                        <a:t> Яна, </a:t>
                      </a:r>
                      <a:r>
                        <a:rPr lang="ru-RU" sz="1200" dirty="0" smtClean="0"/>
                        <a:t>член ШСУ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36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Учителя во время декады обращаются к детям только по именам без фамилий.</a:t>
                      </a:r>
                    </a:p>
                    <a:p>
                      <a:pPr algn="just" hangingPunct="0"/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Ежедневно</a:t>
                      </a:r>
                    </a:p>
                    <a:p>
                      <a:pPr algn="ctr" hangingPunct="0"/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 Учителя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42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 Акция «Спасибо, нашим поварам», после обеда все учащиеся подходят к раздаче и говорят «Спасибо!»</a:t>
                      </a:r>
                    </a:p>
                    <a:p>
                      <a:pPr algn="just" hangingPunct="0"/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Ежедневно</a:t>
                      </a:r>
                    </a:p>
                    <a:p>
                      <a:pPr algn="ctr" hangingPunct="0"/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/>
                        <a:t> Командиры</a:t>
                      </a:r>
                      <a:r>
                        <a:rPr lang="ru-RU" sz="1200" baseline="0" dirty="0" smtClean="0"/>
                        <a:t> классов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095">
                <a:tc>
                  <a:txBody>
                    <a:bodyPr/>
                    <a:lstStyle/>
                    <a:p>
                      <a:pPr lvl="0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6.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Игровая ситуация «Дорогие вы мои!» Дети и взрослые обращаются друг к другу только со слов «Дорогая - дорогой», например: Дорогая Мария Ивановна, я сегодня не выучил урок, садись, дорогой Миша, ставлю тебе  «неудовлетворительно».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Ежедневно</a:t>
                      </a:r>
                    </a:p>
                    <a:p>
                      <a:pPr algn="ctr" hangingPunct="0"/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/>
                        <a:t> Командиры классов, учителя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00100" y="4786322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714348" y="735976"/>
          <a:ext cx="8215369" cy="3193090"/>
        </p:xfrm>
        <a:graphic>
          <a:graphicData uri="http://schemas.openxmlformats.org/drawingml/2006/table">
            <a:tbl>
              <a:tblPr/>
              <a:tblGrid>
                <a:gridCol w="4613450"/>
                <a:gridCol w="1338427"/>
                <a:gridCol w="2263492"/>
              </a:tblGrid>
              <a:tr h="317693">
                <a:tc>
                  <a:txBody>
                    <a:bodyPr/>
                    <a:lstStyle/>
                    <a:p>
                      <a:pPr indent="457200" algn="ctr" hangingPunct="0">
                        <a:lnSpc>
                          <a:spcPct val="150000"/>
                        </a:lnSpc>
                      </a:pPr>
                      <a:r>
                        <a:rPr lang="ru-RU" sz="1200" dirty="0" smtClean="0"/>
                        <a:t>Мероприятия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 hangingPunct="0">
                        <a:lnSpc>
                          <a:spcPct val="150000"/>
                        </a:lnSpc>
                      </a:pPr>
                      <a:r>
                        <a:rPr lang="ru-RU" sz="1200" dirty="0"/>
                        <a:t>Сроки</a:t>
                      </a: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 hangingPunct="0">
                        <a:lnSpc>
                          <a:spcPct val="150000"/>
                        </a:lnSpc>
                      </a:pPr>
                      <a:r>
                        <a:rPr lang="ru-RU" sz="1200" dirty="0"/>
                        <a:t>Ответственные</a:t>
                      </a: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38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 Проведение конкурса «Кто больше знает вежливых слов?» в актовом зале.</a:t>
                      </a:r>
                    </a:p>
                    <a:p>
                      <a:pPr algn="just" hangingPunct="0"/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 smtClean="0"/>
                        <a:t> 7 день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baseline="0" dirty="0" smtClean="0"/>
                        <a:t>член </a:t>
                      </a:r>
                      <a:r>
                        <a:rPr lang="ru-RU" sz="1200" dirty="0" smtClean="0"/>
                        <a:t>ШСУ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38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8. Проведение конкурса песен о дружбе между классами.</a:t>
                      </a:r>
                    </a:p>
                    <a:p>
                      <a:pPr algn="just" hangingPunct="0"/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 smtClean="0"/>
                        <a:t> 8 день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dirty="0" smtClean="0"/>
                        <a:t>Козлова</a:t>
                      </a:r>
                      <a:r>
                        <a:rPr lang="ru-RU" sz="1200" baseline="0" dirty="0" smtClean="0"/>
                        <a:t> Анна, спикер </a:t>
                      </a:r>
                      <a:r>
                        <a:rPr lang="ru-RU" sz="1200" dirty="0" smtClean="0"/>
                        <a:t>ШСУ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692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 Конкурс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бейджиков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«Смайлики» в рамках акции «Подари улыбку!»</a:t>
                      </a:r>
                    </a:p>
                    <a:p>
                      <a:pPr algn="just" hangingPunct="0"/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 smtClean="0"/>
                        <a:t> 9 день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baseline="0" dirty="0" err="1" smtClean="0"/>
                        <a:t>Токранов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Эмиль,Глава</a:t>
                      </a:r>
                      <a:r>
                        <a:rPr lang="ru-RU" sz="1200" baseline="0" dirty="0" smtClean="0"/>
                        <a:t> комитета соц.защиты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695"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 Проведение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флешмоба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«Мы вместе!»  в  фойе школы, в который включаются учащиеся школы.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 smtClean="0"/>
                        <a:t> 10 день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dirty="0" smtClean="0"/>
                        <a:t>Председатели комитетов ШСУ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чеб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чебна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</TotalTime>
  <Words>772</Words>
  <Application>Microsoft Office PowerPoint</Application>
  <PresentationFormat>Экран (4:3)</PresentationFormat>
  <Paragraphs>135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Учебная</vt:lpstr>
      <vt:lpstr>Слайд 1</vt:lpstr>
      <vt:lpstr>Руководители   социального проекта «Декада вежливости» </vt:lpstr>
      <vt:lpstr>Актуальность социального проекта</vt:lpstr>
      <vt:lpstr>Целевая группа проекта</vt:lpstr>
      <vt:lpstr> Основные методы,  используемые в проекте: </vt:lpstr>
      <vt:lpstr>Цель и задачи  </vt:lpstr>
      <vt:lpstr>Взаимодействие  с учреждениями города</vt:lpstr>
      <vt:lpstr>План  реализации проекта</vt:lpstr>
      <vt:lpstr>Слайд 9</vt:lpstr>
      <vt:lpstr>Бюджет проекта</vt:lpstr>
      <vt:lpstr>Прогнозируемые результаты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237</cp:revision>
  <dcterms:created xsi:type="dcterms:W3CDTF">2013-01-22T08:31:19Z</dcterms:created>
  <dcterms:modified xsi:type="dcterms:W3CDTF">2019-02-16T11:31:15Z</dcterms:modified>
</cp:coreProperties>
</file>